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64" r:id="rId4"/>
    <p:sldId id="268" r:id="rId5"/>
    <p:sldId id="267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9107"/>
  </p:normalViewPr>
  <p:slideViewPr>
    <p:cSldViewPr snapToGrid="0" snapToObjects="1">
      <p:cViewPr>
        <p:scale>
          <a:sx n="76" d="100"/>
          <a:sy n="76" d="100"/>
        </p:scale>
        <p:origin x="132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06C98-9852-2847-99F6-083DF5BABDC1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9947C6-257F-4547-A0BE-1BCBFEB857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5068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194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9997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8573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4349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732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271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340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3791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4440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3625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2474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6B7C9-F688-7640-8D0F-43298459EB6A}" type="datetimeFigureOut">
              <a:rPr kumimoji="1" lang="zh-CN" altLang="en-US" smtClean="0"/>
              <a:t>2017/1/19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D01DC-69A7-5040-BD45-8D76CEC7F6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51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6" Type="http://schemas.openxmlformats.org/officeDocument/2006/relationships/image" Target="../media/image5.jpe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9.jpe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77196"/>
            <a:ext cx="9144000" cy="1665807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/>
              <a:t>类脑计算机体系结构研发规划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sz="4900" dirty="0" smtClean="0"/>
              <a:t>v0.5</a:t>
            </a:r>
            <a:endParaRPr kumimoji="1" lang="zh-CN" altLang="en-US" sz="49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107304"/>
            <a:ext cx="9144000" cy="1150495"/>
          </a:xfrm>
        </p:spPr>
        <p:txBody>
          <a:bodyPr/>
          <a:lstStyle/>
          <a:p>
            <a:r>
              <a:rPr kumimoji="1" lang="zh-CN" altLang="en-US" dirty="0" smtClean="0"/>
              <a:t>类脑计算机体系结构研究室</a:t>
            </a:r>
            <a:endParaRPr kumimoji="1" lang="en-US" altLang="zh-CN" dirty="0" smtClean="0"/>
          </a:p>
          <a:p>
            <a:r>
              <a:rPr kumimoji="1" lang="zh-CN" altLang="en-US" dirty="0" smtClean="0"/>
              <a:t>北京市／北京大学类脑计算机研发中心（筹）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646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类脑计算机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r>
              <a:rPr kumimoji="1" lang="en-US" altLang="zh-CN" sz="3200" dirty="0" smtClean="0"/>
              <a:t>-</a:t>
            </a:r>
            <a:r>
              <a:rPr kumimoji="1" lang="zh-CN" altLang="en-US" sz="3200" dirty="0" smtClean="0"/>
              <a:t> 自主研发、</a:t>
            </a:r>
            <a:r>
              <a:rPr kumimoji="1" lang="en-US" altLang="zh-CN" sz="3200" dirty="0" smtClean="0"/>
              <a:t>2025</a:t>
            </a:r>
            <a:r>
              <a:rPr kumimoji="1" lang="zh-CN" altLang="en-US" sz="3200" dirty="0" smtClean="0"/>
              <a:t>争做世界第一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907374" cy="4772606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kumimoji="1" lang="zh-CN" altLang="en-US" sz="2000" dirty="0" smtClean="0">
                <a:sym typeface="Wingdings"/>
              </a:rPr>
              <a:t>一：千亿脑神经元模拟（预算：</a:t>
            </a:r>
            <a:r>
              <a:rPr kumimoji="1" lang="en-US" altLang="zh-CN" sz="2000" dirty="0" smtClean="0">
                <a:sym typeface="Wingdings"/>
              </a:rPr>
              <a:t>1</a:t>
            </a:r>
            <a:r>
              <a:rPr kumimoji="1" lang="zh-CN" altLang="en-US" sz="2000" dirty="0" smtClean="0">
                <a:sym typeface="Wingdings"/>
              </a:rPr>
              <a:t>亿）</a:t>
            </a:r>
            <a:endParaRPr kumimoji="1" lang="en-US" altLang="zh-CN" sz="2000" dirty="0" smtClean="0">
              <a:sym typeface="Wingdings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kumimoji="1" lang="zh-CN" altLang="en-US" sz="1800" dirty="0" smtClean="0">
                <a:sym typeface="Wingdings"/>
              </a:rPr>
              <a:t>基于</a:t>
            </a:r>
            <a:r>
              <a:rPr kumimoji="1" lang="en-US" altLang="zh-CN" sz="1800" dirty="0" smtClean="0">
                <a:sym typeface="Wingdings"/>
              </a:rPr>
              <a:t>GPU</a:t>
            </a:r>
            <a:r>
              <a:rPr kumimoji="1" lang="zh-CN" altLang="en-US" sz="1800" dirty="0" smtClean="0">
                <a:sym typeface="Wingdings"/>
              </a:rPr>
              <a:t>集群的软件模拟</a:t>
            </a:r>
            <a:endParaRPr kumimoji="1" lang="en-US" altLang="zh-CN" sz="1800" dirty="0" smtClean="0">
              <a:sym typeface="Wingdings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kumimoji="1" lang="zh-CN" altLang="en-US" sz="1800" dirty="0" smtClean="0">
                <a:sym typeface="Wingdings"/>
              </a:rPr>
              <a:t>脑神经网络模拟效率比现有软件提高</a:t>
            </a:r>
            <a:r>
              <a:rPr kumimoji="1" lang="en-US" altLang="zh-CN" sz="1800" dirty="0" smtClean="0">
                <a:sym typeface="Wingdings"/>
              </a:rPr>
              <a:t>10</a:t>
            </a:r>
            <a:r>
              <a:rPr kumimoji="1" lang="zh-CN" altLang="en-US" sz="1800" dirty="0" smtClean="0">
                <a:sym typeface="Wingdings"/>
              </a:rPr>
              <a:t>倍</a:t>
            </a:r>
            <a:endParaRPr kumimoji="1" lang="en-US" altLang="zh-CN" sz="1800" dirty="0" smtClean="0">
              <a:sym typeface="Wingdings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kumimoji="1" lang="zh-CN" altLang="en-US" sz="2000" dirty="0" smtClean="0">
                <a:sym typeface="Wingdings"/>
              </a:rPr>
              <a:t>二</a:t>
            </a:r>
            <a:r>
              <a:rPr kumimoji="1" lang="zh-CN" altLang="en-US" sz="2000" dirty="0">
                <a:sym typeface="Wingdings"/>
              </a:rPr>
              <a:t>：实时精确</a:t>
            </a:r>
            <a:r>
              <a:rPr kumimoji="1" lang="zh-CN" altLang="en-US" sz="2000" dirty="0" smtClean="0"/>
              <a:t>类脑仿真系统（预算：</a:t>
            </a:r>
            <a:r>
              <a:rPr kumimoji="1" lang="en-US" altLang="zh-CN" sz="2000" dirty="0" smtClean="0"/>
              <a:t>2</a:t>
            </a:r>
            <a:r>
              <a:rPr kumimoji="1" lang="zh-CN" altLang="en-US" sz="2000" dirty="0" smtClean="0"/>
              <a:t>亿）</a:t>
            </a:r>
            <a:endParaRPr kumimoji="1" lang="en-US" altLang="zh-CN" sz="2000" dirty="0" smtClean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kumimoji="1" lang="zh-CN" altLang="en-US" sz="1800" dirty="0" smtClean="0"/>
              <a:t>接近</a:t>
            </a:r>
            <a:r>
              <a:rPr kumimoji="1" lang="zh-CN" altLang="en-US" sz="1800" dirty="0"/>
              <a:t>真实</a:t>
            </a:r>
            <a:r>
              <a:rPr kumimoji="1" lang="en-US" altLang="zh-CN" sz="1800" dirty="0"/>
              <a:t>HH</a:t>
            </a:r>
            <a:r>
              <a:rPr kumimoji="1" lang="zh-CN" altLang="en-US" sz="1800" dirty="0"/>
              <a:t>模型</a:t>
            </a:r>
            <a:r>
              <a:rPr kumimoji="1" lang="zh-CN" altLang="en-US" sz="1800" dirty="0" smtClean="0"/>
              <a:t>仿真典型动物脑结构</a:t>
            </a:r>
            <a:endParaRPr kumimoji="1" lang="en-US" altLang="zh-CN" sz="1800" dirty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kumimoji="1" lang="zh-CN" altLang="en-US" sz="1800" dirty="0"/>
              <a:t>实现超级视觉感知</a:t>
            </a:r>
            <a:endParaRPr kumimoji="1" lang="en-US" altLang="zh-CN" sz="1800" dirty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kumimoji="1" lang="en-US" altLang="zh-CN" sz="1800" dirty="0" smtClean="0"/>
              <a:t>2020: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/>
              <a:t>60</a:t>
            </a:r>
            <a:r>
              <a:rPr kumimoji="1" lang="zh-CN" altLang="en-US" sz="1800" dirty="0"/>
              <a:t>万定制核心的仿真</a:t>
            </a:r>
            <a:r>
              <a:rPr kumimoji="1" lang="zh-CN" altLang="en-US" sz="1800" dirty="0" smtClean="0"/>
              <a:t>集群，仿真能力超过当年欧洲</a:t>
            </a:r>
            <a:r>
              <a:rPr kumimoji="1" lang="en-US" altLang="zh-CN" sz="1800" dirty="0" err="1" smtClean="0"/>
              <a:t>SpiNNaker</a:t>
            </a:r>
            <a:endParaRPr kumimoji="1" lang="zh-CN" alt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kumimoji="1" lang="zh-CN" altLang="en-US" sz="2000" dirty="0" smtClean="0"/>
              <a:t>三：可重构的类脑计算机及超脑系统（预算：</a:t>
            </a:r>
            <a:r>
              <a:rPr kumimoji="1" lang="en-US" altLang="zh-CN" sz="2000" dirty="0" smtClean="0"/>
              <a:t>2</a:t>
            </a:r>
            <a:r>
              <a:rPr kumimoji="1" lang="zh-CN" altLang="en-US" sz="2000" dirty="0" smtClean="0"/>
              <a:t>亿）</a:t>
            </a:r>
            <a:endParaRPr kumimoji="1" lang="en-US" altLang="zh-CN" sz="2000" dirty="0" smtClean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kumimoji="1" lang="zh-CN" altLang="en-US" sz="1800" dirty="0"/>
              <a:t>同一个类脑计算机，实现不同神经网络脑</a:t>
            </a:r>
            <a:r>
              <a:rPr kumimoji="1" lang="zh-CN" altLang="en-US" sz="1800" dirty="0" smtClean="0"/>
              <a:t>结构</a:t>
            </a:r>
            <a:endParaRPr kumimoji="1" lang="en-US" altLang="zh-CN" sz="1800" dirty="0" smtClean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kumimoji="1" lang="zh-CN" altLang="en-US" sz="1800" dirty="0" smtClean="0"/>
              <a:t>可</a:t>
            </a:r>
            <a:r>
              <a:rPr kumimoji="1" lang="zh-CN" altLang="en-US" sz="1800" dirty="0"/>
              <a:t>重构为基于不同超感知、决策的“专科超级脑</a:t>
            </a:r>
            <a:r>
              <a:rPr kumimoji="1" lang="zh-CN" altLang="en-US" sz="1800" dirty="0" smtClean="0"/>
              <a:t>”</a:t>
            </a:r>
            <a:endParaRPr kumimoji="1" lang="zh-CN" altLang="en-US" sz="1800" dirty="0"/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kumimoji="1" lang="en-US" altLang="zh-CN" sz="1800" dirty="0" smtClean="0"/>
              <a:t>2025</a:t>
            </a:r>
            <a:r>
              <a:rPr kumimoji="1" lang="zh-CN" altLang="en-US" sz="1800" dirty="0" smtClean="0"/>
              <a:t>：小型化、真正</a:t>
            </a:r>
            <a:r>
              <a:rPr kumimoji="1" lang="zh-CN" altLang="en-US" sz="1800" dirty="0"/>
              <a:t>智能机器人的“大脑”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kumimoji="1" lang="en-US" altLang="zh-CN" sz="1800" dirty="0"/>
              <a:t>2030</a:t>
            </a:r>
            <a:r>
              <a:rPr kumimoji="1" lang="zh-CN" altLang="en-US" sz="1800" dirty="0"/>
              <a:t>：超越人脑的超脑</a:t>
            </a:r>
            <a:r>
              <a:rPr kumimoji="1" lang="zh-CN" altLang="en-US" sz="1800" dirty="0" smtClean="0"/>
              <a:t>系统</a:t>
            </a:r>
            <a:endParaRPr kumimoji="1" lang="en-US" altLang="zh-CN" sz="1800" dirty="0" smtClean="0"/>
          </a:p>
        </p:txBody>
      </p:sp>
      <p:grpSp>
        <p:nvGrpSpPr>
          <p:cNvPr id="7" name="组 6"/>
          <p:cNvGrpSpPr/>
          <p:nvPr/>
        </p:nvGrpSpPr>
        <p:grpSpPr>
          <a:xfrm>
            <a:off x="6886532" y="402972"/>
            <a:ext cx="2167850" cy="1795090"/>
            <a:chOff x="6986386" y="372727"/>
            <a:chExt cx="2338524" cy="2069933"/>
          </a:xfrm>
        </p:grpSpPr>
        <p:pic>
          <p:nvPicPr>
            <p:cNvPr id="5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5141" y="587091"/>
              <a:ext cx="1919769" cy="185556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6386" y="372727"/>
              <a:ext cx="1378639" cy="1106482"/>
            </a:xfrm>
            <a:prstGeom prst="rect">
              <a:avLst/>
            </a:prstGeom>
          </p:spPr>
        </p:pic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350" y="5154648"/>
            <a:ext cx="2097640" cy="1443583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9554" y="2152783"/>
            <a:ext cx="2409760" cy="3099612"/>
          </a:xfrm>
          <a:prstGeom prst="rect">
            <a:avLst/>
          </a:prstGeom>
        </p:spPr>
      </p:pic>
      <p:sp>
        <p:nvSpPr>
          <p:cNvPr id="21" name="下箭头 20"/>
          <p:cNvSpPr/>
          <p:nvPr/>
        </p:nvSpPr>
        <p:spPr>
          <a:xfrm>
            <a:off x="7580713" y="2383963"/>
            <a:ext cx="779488" cy="3297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下箭头 21"/>
          <p:cNvSpPr/>
          <p:nvPr/>
        </p:nvSpPr>
        <p:spPr>
          <a:xfrm>
            <a:off x="7580713" y="4595454"/>
            <a:ext cx="779488" cy="3297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9572482" y="5360547"/>
            <a:ext cx="23868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zh-CN" altLang="en-US" sz="2000" dirty="0"/>
              <a:t>示范应用与</a:t>
            </a:r>
            <a:r>
              <a:rPr lang="zh-CN" altLang="en-US" sz="2000" dirty="0" smtClean="0"/>
              <a:t>驱动：</a:t>
            </a:r>
            <a:endParaRPr lang="en-US" altLang="zh-CN" sz="20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kumimoji="1" lang="zh-CN" altLang="en-US" sz="2000" dirty="0" smtClean="0"/>
              <a:t>私人</a:t>
            </a:r>
            <a:r>
              <a:rPr kumimoji="1" lang="zh-CN" altLang="en-US" sz="2000" dirty="0"/>
              <a:t>健康智能伴侣</a:t>
            </a:r>
            <a:endParaRPr lang="en-US" altLang="zh-CN" sz="2000" dirty="0"/>
          </a:p>
        </p:txBody>
      </p:sp>
      <p:grpSp>
        <p:nvGrpSpPr>
          <p:cNvPr id="23" name="组 22"/>
          <p:cNvGrpSpPr/>
          <p:nvPr/>
        </p:nvGrpSpPr>
        <p:grpSpPr>
          <a:xfrm>
            <a:off x="6881038" y="2662947"/>
            <a:ext cx="2483093" cy="1756654"/>
            <a:chOff x="-2605526" y="3713018"/>
            <a:chExt cx="2108184" cy="1445133"/>
          </a:xfrm>
        </p:grpSpPr>
        <p:pic>
          <p:nvPicPr>
            <p:cNvPr id="24" name="Picture 6" descr="ArgosV2 Back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605526" y="4007301"/>
              <a:ext cx="1876521" cy="1150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1438773" y="3713018"/>
              <a:ext cx="941431" cy="71320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56554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GPU</a:t>
            </a:r>
            <a:r>
              <a:rPr lang="zh-CN" altLang="en-US" dirty="0"/>
              <a:t>集群</a:t>
            </a:r>
            <a:r>
              <a:rPr lang="zh-CN" altLang="en-US" dirty="0" smtClean="0"/>
              <a:t>的千亿脑</a:t>
            </a:r>
            <a:r>
              <a:rPr lang="zh-CN" altLang="en-US" dirty="0"/>
              <a:t>神经元模拟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124262"/>
          </a:xfrm>
        </p:spPr>
        <p:txBody>
          <a:bodyPr/>
          <a:lstStyle/>
          <a:p>
            <a:r>
              <a:rPr lang="zh-CN" altLang="en-US" dirty="0"/>
              <a:t>对人脑神经形态</a:t>
            </a:r>
            <a:r>
              <a:rPr lang="zh-CN" altLang="en-US" dirty="0" smtClean="0"/>
              <a:t>网络（</a:t>
            </a:r>
            <a:r>
              <a:rPr lang="en-US" altLang="zh-CN" dirty="0" smtClean="0"/>
              <a:t>10</a:t>
            </a:r>
            <a:r>
              <a:rPr lang="en-US" altLang="zh-CN" baseline="30000" dirty="0" smtClean="0"/>
              <a:t>11</a:t>
            </a:r>
            <a:r>
              <a:rPr lang="zh-CN" altLang="en-US" dirty="0" smtClean="0"/>
              <a:t>神经元）高效仿真</a:t>
            </a:r>
            <a:endParaRPr lang="en-US" altLang="zh-CN" dirty="0" smtClean="0"/>
          </a:p>
          <a:p>
            <a:r>
              <a:rPr lang="zh-CN" altLang="en-US" dirty="0" smtClean="0"/>
              <a:t>激发类脑</a:t>
            </a:r>
            <a:r>
              <a:rPr lang="zh-CN" altLang="en-US" dirty="0"/>
              <a:t>计算机体系结构创新方案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838200" y="3222886"/>
            <a:ext cx="4138534" cy="3342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 smtClean="0"/>
              <a:t>硬件系统：</a:t>
            </a:r>
            <a:r>
              <a:rPr lang="en-US" altLang="zh-CN" sz="2400" dirty="0" smtClean="0"/>
              <a:t>72</a:t>
            </a:r>
            <a:r>
              <a:rPr lang="zh-CN" altLang="en-US" sz="2400" dirty="0" smtClean="0"/>
              <a:t>节点</a:t>
            </a:r>
            <a:r>
              <a:rPr lang="en-US" altLang="zh-CN" sz="2400" dirty="0" smtClean="0"/>
              <a:t>GPU</a:t>
            </a:r>
            <a:r>
              <a:rPr lang="zh-CN" altLang="en-US" sz="2400" dirty="0"/>
              <a:t>集群</a:t>
            </a:r>
          </a:p>
          <a:p>
            <a:pPr lvl="1"/>
            <a:r>
              <a:rPr lang="zh-CN" altLang="en-US" sz="2000" dirty="0"/>
              <a:t>软件</a:t>
            </a:r>
            <a:r>
              <a:rPr lang="zh-CN" altLang="en-US" sz="2000" dirty="0" smtClean="0"/>
              <a:t>模拟千亿</a:t>
            </a:r>
            <a:r>
              <a:rPr lang="zh-CN" altLang="en-US" sz="2000" dirty="0"/>
              <a:t>脑神经元</a:t>
            </a:r>
          </a:p>
          <a:p>
            <a:pPr lvl="1"/>
            <a:r>
              <a:rPr lang="zh-CN" altLang="en-US" sz="2000" dirty="0"/>
              <a:t>充分利用</a:t>
            </a:r>
            <a:r>
              <a:rPr lang="en-US" altLang="zh-CN" sz="2000" dirty="0"/>
              <a:t>GPU</a:t>
            </a:r>
            <a:r>
              <a:rPr lang="zh-CN" altLang="en-US" sz="2000" dirty="0"/>
              <a:t>的高度并行和带宽</a:t>
            </a:r>
            <a:r>
              <a:rPr lang="zh-CN" altLang="en-US" sz="2000" dirty="0" smtClean="0"/>
              <a:t>特点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提升</a:t>
            </a:r>
            <a:r>
              <a:rPr lang="zh-CN" altLang="en-US" sz="2000" dirty="0"/>
              <a:t>软件模拟</a:t>
            </a:r>
            <a:r>
              <a:rPr lang="zh-CN" altLang="en-US" sz="2000" dirty="0" smtClean="0"/>
              <a:t>效率</a:t>
            </a:r>
            <a:r>
              <a:rPr lang="en-US" altLang="zh-CN" sz="2000" dirty="0" smtClean="0"/>
              <a:t>10</a:t>
            </a:r>
            <a:r>
              <a:rPr lang="zh-CN" altLang="en-US" sz="2000" dirty="0"/>
              <a:t>倍</a:t>
            </a:r>
          </a:p>
          <a:p>
            <a:endParaRPr lang="zh-CN" altLang="en-US" sz="2400" dirty="0"/>
          </a:p>
          <a:p>
            <a:r>
              <a:rPr lang="zh-CN" altLang="en-US" sz="2400" dirty="0" smtClean="0"/>
              <a:t>模拟规模对比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类脑芯片</a:t>
            </a:r>
            <a:r>
              <a:rPr lang="en-US" altLang="zh-CN" sz="2000" dirty="0" smtClean="0"/>
              <a:t>IBM </a:t>
            </a:r>
            <a:r>
              <a:rPr lang="en-US" altLang="zh-CN" sz="2000" dirty="0" err="1" smtClean="0"/>
              <a:t>TrueNorth</a:t>
            </a:r>
            <a:r>
              <a:rPr lang="zh-CN" altLang="en-US" sz="2000" dirty="0" smtClean="0"/>
              <a:t>：</a:t>
            </a: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en-US" altLang="zh-CN" sz="2000" dirty="0" smtClean="0"/>
              <a:t>1</a:t>
            </a:r>
            <a:r>
              <a:rPr lang="zh-CN" altLang="en-US" sz="2000" dirty="0"/>
              <a:t>百万神经</a:t>
            </a:r>
            <a:r>
              <a:rPr lang="zh-CN" altLang="en-US" sz="2000" dirty="0" smtClean="0"/>
              <a:t>元</a:t>
            </a:r>
            <a:endParaRPr lang="zh-CN" altLang="en-US" sz="2000" dirty="0"/>
          </a:p>
          <a:p>
            <a:endParaRPr kumimoji="1" lang="zh-CN" altLang="en-US" sz="2400" dirty="0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734" y="3289630"/>
            <a:ext cx="2041101" cy="1505465"/>
          </a:xfrm>
          <a:prstGeom prst="rect">
            <a:avLst/>
          </a:prstGeom>
        </p:spPr>
      </p:pic>
      <p:pic>
        <p:nvPicPr>
          <p:cNvPr id="7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528" y="5207017"/>
            <a:ext cx="1424066" cy="1358675"/>
          </a:xfrm>
          <a:prstGeom prst="rect">
            <a:avLst/>
          </a:prstGeom>
        </p:spPr>
      </p:pic>
      <p:graphicFrame>
        <p:nvGraphicFramePr>
          <p:cNvPr id="8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1525403"/>
              </p:ext>
            </p:extLst>
          </p:nvPr>
        </p:nvGraphicFramePr>
        <p:xfrm>
          <a:off x="7737204" y="2359972"/>
          <a:ext cx="3931390" cy="399035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70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443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95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科目</a:t>
                      </a:r>
                      <a:endParaRPr lang="en-US" altLang="zh-CN" sz="2000" kern="1200" dirty="0" smtClean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万元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6129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72</a:t>
                      </a:r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个节点</a:t>
                      </a:r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DGX-1, 576</a:t>
                      </a:r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块</a:t>
                      </a:r>
                      <a:r>
                        <a:rPr lang="en-US" altLang="zh-CN" sz="2000" kern="1200" dirty="0" err="1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Nvidia</a:t>
                      </a:r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 Tesla P100,</a:t>
                      </a:r>
                    </a:p>
                    <a:p>
                      <a:pPr algn="ctr"/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6106.6TFlop</a:t>
                      </a:r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单精度浮点</a:t>
                      </a:r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3052.8TFlops</a:t>
                      </a:r>
                      <a:r>
                        <a:rPr lang="en-US" altLang="zh-CN" sz="2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 </a:t>
                      </a:r>
                      <a:r>
                        <a:rPr lang="zh-CN" altLang="en-US" sz="2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双精度浮点</a:t>
                      </a:r>
                      <a:endParaRPr lang="en-US" altLang="zh-CN" sz="2000" kern="1200" dirty="0" smtClean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9500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5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交换机</a:t>
                      </a:r>
                      <a:endParaRPr lang="en-US" altLang="zh-CN" sz="2000" kern="1200" dirty="0" smtClean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250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95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分布式存储</a:t>
                      </a:r>
                      <a:endParaRPr lang="en-US" altLang="zh-CN" sz="2000" kern="1200" dirty="0" smtClean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200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</a:tr>
              <a:tr h="395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机柜</a:t>
                      </a:r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+KVM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20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956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安装及调试，运输</a:t>
                      </a:r>
                      <a:endParaRPr lang="en-US" altLang="zh-CN" sz="2000" kern="1200" dirty="0" smtClean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30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5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总计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10000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95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实时精确类</a:t>
            </a:r>
            <a:r>
              <a:rPr kumimoji="1" lang="zh-CN" altLang="en-US" dirty="0" smtClean="0"/>
              <a:t>脑仿真系统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26570"/>
            <a:ext cx="6409339" cy="5129415"/>
          </a:xfrm>
        </p:spPr>
        <p:txBody>
          <a:bodyPr>
            <a:noAutofit/>
          </a:bodyPr>
          <a:lstStyle/>
          <a:p>
            <a:r>
              <a:rPr kumimoji="1" lang="zh-CN" altLang="en-US" sz="2000" dirty="0" smtClean="0"/>
              <a:t>创新系统架构的设计</a:t>
            </a:r>
            <a:r>
              <a:rPr kumimoji="1" lang="zh-CN" altLang="en-US" sz="2000" dirty="0"/>
              <a:t>与实现</a:t>
            </a:r>
          </a:p>
          <a:p>
            <a:pPr lvl="1"/>
            <a:r>
              <a:rPr kumimoji="1" lang="zh-CN" altLang="en-US" sz="1800" dirty="0" smtClean="0"/>
              <a:t>接近真实</a:t>
            </a:r>
            <a:r>
              <a:rPr kumimoji="1" lang="en-US" altLang="zh-CN" sz="1800" dirty="0" smtClean="0"/>
              <a:t>HH</a:t>
            </a:r>
            <a:r>
              <a:rPr kumimoji="1" lang="zh-CN" altLang="en-US" sz="1800" dirty="0" smtClean="0"/>
              <a:t>模型的类脑单元结构</a:t>
            </a:r>
            <a:endParaRPr kumimoji="1" lang="zh-CN" altLang="en-US" sz="1800" dirty="0"/>
          </a:p>
          <a:p>
            <a:pPr lvl="1"/>
            <a:r>
              <a:rPr kumimoji="1" lang="zh-CN" altLang="en-US" sz="1800" dirty="0"/>
              <a:t>随学习过程可重构的创新类脑单元互联</a:t>
            </a:r>
            <a:r>
              <a:rPr kumimoji="1" lang="zh-CN" altLang="en-US" sz="1800" dirty="0" smtClean="0"/>
              <a:t>结构</a:t>
            </a:r>
            <a:endParaRPr kumimoji="1" lang="en-US" altLang="zh-CN" sz="1800" dirty="0" smtClean="0"/>
          </a:p>
          <a:p>
            <a:pPr lvl="1"/>
            <a:r>
              <a:rPr kumimoji="1" lang="zh-CN" altLang="en-US" sz="1800" dirty="0" smtClean="0"/>
              <a:t>高能效、高可扩展性的优化方案</a:t>
            </a:r>
            <a:endParaRPr kumimoji="1" lang="en-US" altLang="zh-CN" sz="1800" dirty="0" smtClean="0"/>
          </a:p>
          <a:p>
            <a:r>
              <a:rPr kumimoji="1" lang="en-US" altLang="zh-CN" sz="2000" dirty="0" smtClean="0"/>
              <a:t>2018</a:t>
            </a:r>
            <a:r>
              <a:rPr kumimoji="1" lang="zh-CN" altLang="en-US" sz="2000" dirty="0" smtClean="0"/>
              <a:t>：</a:t>
            </a:r>
            <a:r>
              <a:rPr kumimoji="1" lang="en-US" altLang="zh-CN" sz="2000" dirty="0" smtClean="0"/>
              <a:t>200</a:t>
            </a:r>
            <a:r>
              <a:rPr kumimoji="1" lang="zh-CN" altLang="en-US" sz="2000" dirty="0"/>
              <a:t>节点</a:t>
            </a:r>
            <a:r>
              <a:rPr kumimoji="1" lang="en-US" altLang="zh-CN" sz="2000" dirty="0" smtClean="0"/>
              <a:t>FPGA</a:t>
            </a:r>
            <a:r>
              <a:rPr kumimoji="1" lang="zh-CN" altLang="en-US" sz="2000" dirty="0" smtClean="0"/>
              <a:t>原型集群</a:t>
            </a:r>
            <a:endParaRPr kumimoji="1" lang="zh-CN" altLang="en-US" sz="2000" dirty="0"/>
          </a:p>
          <a:p>
            <a:pPr lvl="1"/>
            <a:r>
              <a:rPr kumimoji="1" lang="zh-CN" altLang="en-US" sz="1800" dirty="0"/>
              <a:t>初步模仿脑</a:t>
            </a:r>
            <a:r>
              <a:rPr kumimoji="1" lang="zh-CN" altLang="en-US" sz="1800" dirty="0" smtClean="0"/>
              <a:t>结构（斑马鱼、青蛙）</a:t>
            </a:r>
            <a:endParaRPr kumimoji="1" lang="zh-CN" altLang="en-US" sz="1800" dirty="0"/>
          </a:p>
          <a:p>
            <a:pPr lvl="1"/>
            <a:r>
              <a:rPr kumimoji="1" lang="zh-CN" altLang="en-US" sz="1800" dirty="0" smtClean="0"/>
              <a:t>精确类脑仿真系统探索</a:t>
            </a:r>
            <a:endParaRPr kumimoji="1" lang="zh-CN" altLang="en-US" sz="1800" dirty="0"/>
          </a:p>
          <a:p>
            <a:r>
              <a:rPr kumimoji="1" lang="en-US" altLang="zh-CN" sz="2000" dirty="0" smtClean="0"/>
              <a:t>2020</a:t>
            </a:r>
            <a:r>
              <a:rPr kumimoji="1" lang="zh-CN" altLang="en-US" sz="2000" dirty="0" smtClean="0"/>
              <a:t>：</a:t>
            </a:r>
            <a:r>
              <a:rPr kumimoji="1" lang="en-US" altLang="zh-CN" sz="2000" dirty="0" smtClean="0"/>
              <a:t>60</a:t>
            </a:r>
            <a:r>
              <a:rPr kumimoji="1" lang="zh-CN" altLang="en-US" sz="2000" dirty="0" smtClean="0"/>
              <a:t>万定制核心的类脑仿真集群</a:t>
            </a:r>
            <a:endParaRPr kumimoji="1" lang="zh-CN" altLang="en-US" sz="2000" dirty="0"/>
          </a:p>
          <a:p>
            <a:pPr lvl="1"/>
            <a:r>
              <a:rPr kumimoji="1" lang="zh-CN" altLang="en-US" sz="1800" dirty="0" smtClean="0"/>
              <a:t>以</a:t>
            </a:r>
            <a:r>
              <a:rPr kumimoji="1" lang="en-US" altLang="zh-CN" sz="1800" dirty="0" err="1" smtClean="0"/>
              <a:t>eASIC</a:t>
            </a:r>
            <a:r>
              <a:rPr kumimoji="1" lang="zh-CN" altLang="en-US" sz="1800" dirty="0" smtClean="0"/>
              <a:t>工艺制造（性能与实现效率的权衡）</a:t>
            </a:r>
            <a:endParaRPr kumimoji="1" lang="en-US" altLang="zh-CN" sz="1800" dirty="0" smtClean="0"/>
          </a:p>
          <a:p>
            <a:pPr lvl="1"/>
            <a:r>
              <a:rPr kumimoji="1" lang="zh-CN" altLang="en-US" sz="1800" dirty="0" smtClean="0"/>
              <a:t>接近</a:t>
            </a:r>
            <a:r>
              <a:rPr kumimoji="1" lang="zh-CN" altLang="en-US" sz="1800" dirty="0"/>
              <a:t>真实</a:t>
            </a:r>
            <a:r>
              <a:rPr kumimoji="1" lang="en-US" altLang="zh-CN" sz="1800" dirty="0"/>
              <a:t>HH</a:t>
            </a:r>
            <a:r>
              <a:rPr kumimoji="1" lang="zh-CN" altLang="en-US" sz="1800" dirty="0" smtClean="0"/>
              <a:t>模型仿真典型动物脑结构</a:t>
            </a:r>
            <a:endParaRPr kumimoji="1" lang="en-US" altLang="zh-CN" sz="1800" dirty="0" smtClean="0"/>
          </a:p>
          <a:p>
            <a:pPr lvl="1"/>
            <a:r>
              <a:rPr kumimoji="1" lang="zh-CN" altLang="en-US" sz="1800" dirty="0" smtClean="0"/>
              <a:t>实现超级视觉感知</a:t>
            </a:r>
            <a:endParaRPr kumimoji="1" lang="en-US" altLang="zh-CN" sz="1800" dirty="0"/>
          </a:p>
          <a:p>
            <a:pPr lvl="1"/>
            <a:r>
              <a:rPr kumimoji="1" lang="zh-CN" altLang="en-US" sz="1800" dirty="0" smtClean="0"/>
              <a:t>仿真能力超过</a:t>
            </a:r>
            <a:r>
              <a:rPr kumimoji="1" lang="zh-CN" altLang="en-US" sz="1800" dirty="0"/>
              <a:t>当年欧洲</a:t>
            </a:r>
            <a:r>
              <a:rPr kumimoji="1" lang="en-US" altLang="zh-CN" sz="1800" dirty="0" err="1" smtClean="0"/>
              <a:t>SpiNNaker</a:t>
            </a:r>
            <a:endParaRPr kumimoji="1" lang="en-US" altLang="zh-CN" sz="1800" dirty="0" smtClean="0"/>
          </a:p>
          <a:p>
            <a:pPr lvl="2"/>
            <a:r>
              <a:rPr kumimoji="1" lang="en-US" altLang="zh-CN" sz="1600" dirty="0" err="1" smtClean="0"/>
              <a:t>SpiNNaker</a:t>
            </a:r>
            <a:r>
              <a:rPr kumimoji="1" lang="zh-CN" altLang="en-US" sz="1600" dirty="0" smtClean="0"/>
              <a:t>计划中最强系统为</a:t>
            </a:r>
            <a:r>
              <a:rPr lang="cs-CZ" altLang="zh-CN" sz="1600" dirty="0" smtClean="0"/>
              <a:t>1,036,800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ARM9</a:t>
            </a:r>
            <a:r>
              <a:rPr lang="zh-CN" altLang="en-US" sz="1600" dirty="0" smtClean="0"/>
              <a:t>核心，仿真</a:t>
            </a:r>
            <a:r>
              <a:rPr lang="en-US" altLang="zh-CN" sz="1600" dirty="0" smtClean="0"/>
              <a:t>10</a:t>
            </a:r>
            <a:r>
              <a:rPr lang="zh-CN" altLang="en-US" sz="1600" dirty="0" smtClean="0"/>
              <a:t>亿神经元（</a:t>
            </a:r>
            <a:r>
              <a:rPr lang="en-US" altLang="zh-CN" sz="1600" dirty="0"/>
              <a:t> </a:t>
            </a:r>
            <a:r>
              <a:rPr lang="zh-CN" altLang="en-US" sz="1600" dirty="0" smtClean="0"/>
              <a:t>中等复杂度</a:t>
            </a:r>
            <a:r>
              <a:rPr lang="en-US" altLang="zh-CN" sz="1600" dirty="0" err="1" smtClean="0"/>
              <a:t>Izhikevich</a:t>
            </a:r>
            <a:r>
              <a:rPr lang="zh-CN" altLang="en-US" sz="1600" dirty="0" smtClean="0"/>
              <a:t>模型），功耗为</a:t>
            </a:r>
            <a:r>
              <a:rPr lang="en-US" altLang="zh-CN" sz="1600" dirty="0" smtClean="0"/>
              <a:t>100kW</a:t>
            </a:r>
            <a:endParaRPr lang="en-US" altLang="zh-CN" sz="1600" dirty="0"/>
          </a:p>
          <a:p>
            <a:pPr lvl="2"/>
            <a:r>
              <a:rPr lang="en-US" altLang="zh-CN" sz="1600" dirty="0" smtClean="0"/>
              <a:t>2016.3</a:t>
            </a:r>
            <a:r>
              <a:rPr lang="zh-CN" altLang="en-US" sz="1600" dirty="0" smtClean="0"/>
              <a:t>发布系统为计划最强系统的一半</a:t>
            </a:r>
            <a:endParaRPr lang="en-US" altLang="zh-CN" sz="1600" dirty="0"/>
          </a:p>
          <a:p>
            <a:pPr lvl="2"/>
            <a:endParaRPr kumimoji="1" lang="zh-CN" altLang="en-US" sz="1600" dirty="0"/>
          </a:p>
          <a:p>
            <a:endParaRPr kumimoji="1" lang="zh-CN" altLang="en-US" sz="2000" dirty="0"/>
          </a:p>
          <a:p>
            <a:pPr lvl="1"/>
            <a:endParaRPr kumimoji="1" lang="zh-CN" altLang="en-US" sz="18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8583"/>
              </p:ext>
            </p:extLst>
          </p:nvPr>
        </p:nvGraphicFramePr>
        <p:xfrm>
          <a:off x="7372112" y="4338593"/>
          <a:ext cx="4517835" cy="23211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4567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7216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科目</a:t>
                      </a:r>
                      <a:endParaRPr lang="en-US" altLang="zh-CN" sz="1800" kern="1200" dirty="0" smtClean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万元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200</a:t>
                      </a: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节点</a:t>
                      </a:r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FPGA</a:t>
                      </a: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原型集群</a:t>
                      </a:r>
                      <a:endParaRPr lang="en-US" altLang="zh-CN" sz="1800" kern="1200" dirty="0" smtClean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1700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2903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err="1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eASIC</a:t>
                      </a: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类脑仿真芯片</a:t>
                      </a:r>
                      <a:endParaRPr lang="en-US" altLang="zh-CN" sz="1800" kern="1200" dirty="0" smtClean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8400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</a:tr>
              <a:tr h="42903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60</a:t>
                      </a: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万定制核心的类脑仿真集群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7900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87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其他测试和外包</a:t>
                      </a:r>
                      <a:endParaRPr lang="en-US" altLang="zh-CN" sz="1800" kern="1200" dirty="0" smtClean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2000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总计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宋体" panose="02010600030101010101" pitchFamily="2" charset="-122"/>
                          <a:cs typeface="+mn-cs"/>
                        </a:rPr>
                        <a:t>20000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547" y="352000"/>
            <a:ext cx="4880082" cy="591710"/>
          </a:xfrm>
          <a:prstGeom prst="rect">
            <a:avLst/>
          </a:prstGeom>
        </p:spPr>
      </p:pic>
      <p:grpSp>
        <p:nvGrpSpPr>
          <p:cNvPr id="22" name="组 21"/>
          <p:cNvGrpSpPr/>
          <p:nvPr/>
        </p:nvGrpSpPr>
        <p:grpSpPr>
          <a:xfrm>
            <a:off x="7661820" y="1126165"/>
            <a:ext cx="3923643" cy="3071736"/>
            <a:chOff x="7661820" y="1126165"/>
            <a:chExt cx="3923643" cy="3071736"/>
          </a:xfrm>
        </p:grpSpPr>
        <p:pic>
          <p:nvPicPr>
            <p:cNvPr id="6" name="Picture 6" descr="ArgosV2 Back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77279" y="1992234"/>
              <a:ext cx="1876521" cy="1150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rain , 5 Brains Synapse Neurons Wallpaper : Synapse Neurons Wallp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88725" y="1126165"/>
              <a:ext cx="903487" cy="756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1820" y="2301043"/>
              <a:ext cx="972279" cy="585439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2802" y="3284815"/>
              <a:ext cx="906250" cy="913086"/>
            </a:xfrm>
            <a:prstGeom prst="rect">
              <a:avLst/>
            </a:prstGeom>
          </p:spPr>
        </p:pic>
        <p:sp>
          <p:nvSpPr>
            <p:cNvPr id="10" name="燕尾形箭头 9"/>
            <p:cNvSpPr/>
            <p:nvPr/>
          </p:nvSpPr>
          <p:spPr>
            <a:xfrm>
              <a:off x="8654219" y="1911857"/>
              <a:ext cx="713290" cy="253317"/>
            </a:xfrm>
            <a:prstGeom prst="notchedRightArrow">
              <a:avLst/>
            </a:prstGeom>
            <a:scene3d>
              <a:camera prst="orthographicFront">
                <a:rot lat="0" lon="0" rev="96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1" name="燕尾形箭头 10"/>
            <p:cNvSpPr/>
            <p:nvPr/>
          </p:nvSpPr>
          <p:spPr>
            <a:xfrm>
              <a:off x="8672103" y="2455724"/>
              <a:ext cx="695522" cy="238347"/>
            </a:xfrm>
            <a:prstGeom prst="notchedRightArrow">
              <a:avLst/>
            </a:prstGeom>
            <a:scene3d>
              <a:camera prst="orthographicFront">
                <a:rot lat="0" lon="0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2" name="燕尾形箭头 11"/>
            <p:cNvSpPr/>
            <p:nvPr/>
          </p:nvSpPr>
          <p:spPr>
            <a:xfrm>
              <a:off x="8683281" y="2984621"/>
              <a:ext cx="684229" cy="249150"/>
            </a:xfrm>
            <a:prstGeom prst="notchedRightArrow">
              <a:avLst/>
            </a:prstGeom>
            <a:scene3d>
              <a:camera prst="orthographicFront">
                <a:rot lat="0" lon="0" rev="119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8835638" y="1631372"/>
              <a:ext cx="733525" cy="2339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/>
                <a:t>单元结构</a:t>
              </a:r>
              <a:endParaRPr kumimoji="1"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634099" y="2261127"/>
              <a:ext cx="733525" cy="2339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/>
                <a:t>互联结构</a:t>
              </a:r>
              <a:endParaRPr kumimoji="1"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835638" y="3269996"/>
              <a:ext cx="1579901" cy="2339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 smtClean="0"/>
                <a:t>能效、扩展性优化架构</a:t>
              </a:r>
              <a:endParaRPr kumimoji="1" lang="en-US" altLang="zh-CN" sz="1200" dirty="0" smtClean="0"/>
            </a:p>
          </p:txBody>
        </p:sp>
        <p:sp>
          <p:nvSpPr>
            <p:cNvPr id="16" name="上下箭头 15"/>
            <p:cNvSpPr/>
            <p:nvPr/>
          </p:nvSpPr>
          <p:spPr>
            <a:xfrm>
              <a:off x="8095688" y="2000296"/>
              <a:ext cx="100598" cy="257496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7" name="上下箭头 16"/>
            <p:cNvSpPr/>
            <p:nvPr/>
          </p:nvSpPr>
          <p:spPr>
            <a:xfrm>
              <a:off x="8100158" y="2948315"/>
              <a:ext cx="100598" cy="257496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44032" y="1697951"/>
              <a:ext cx="941431" cy="71320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4716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可重构的类脑</a:t>
            </a:r>
            <a:r>
              <a:rPr kumimoji="1" lang="zh-CN" altLang="en-US" dirty="0"/>
              <a:t>计算机</a:t>
            </a:r>
            <a:r>
              <a:rPr kumimoji="1" lang="zh-CN" altLang="en-US" dirty="0" smtClean="0"/>
              <a:t>及超脑系统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144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2400" dirty="0" smtClean="0"/>
              <a:t>创新“可重构”类脑计算机体系结构</a:t>
            </a:r>
            <a:endParaRPr kumimoji="1" lang="en-US" altLang="zh-CN" sz="2400" dirty="0"/>
          </a:p>
          <a:p>
            <a:pPr lvl="1">
              <a:lnSpc>
                <a:spcPct val="120000"/>
              </a:lnSpc>
            </a:pPr>
            <a:r>
              <a:rPr kumimoji="1" lang="zh-CN" altLang="en-US" sz="2000" dirty="0" smtClean="0"/>
              <a:t>将表现</a:t>
            </a:r>
            <a:r>
              <a:rPr kumimoji="1" lang="zh-CN" altLang="en-US" sz="2000" dirty="0"/>
              <a:t>出智能行为的大脑神经</a:t>
            </a:r>
            <a:r>
              <a:rPr kumimoji="1" lang="zh-CN" altLang="en-US" sz="2000" dirty="0" smtClean="0"/>
              <a:t>网络，</a:t>
            </a:r>
            <a:r>
              <a:rPr kumimoji="1" lang="zh-CN" altLang="en-US" sz="2000" dirty="0"/>
              <a:t>映射</a:t>
            </a:r>
            <a:r>
              <a:rPr kumimoji="1" lang="zh-CN" altLang="en-US" sz="2000" dirty="0" smtClean="0"/>
              <a:t>到类脑计算机硬件</a:t>
            </a:r>
            <a:endParaRPr kumimoji="1" lang="en-US" altLang="zh-CN" sz="2000" dirty="0" smtClean="0"/>
          </a:p>
          <a:p>
            <a:pPr lvl="1">
              <a:lnSpc>
                <a:spcPct val="120000"/>
              </a:lnSpc>
            </a:pPr>
            <a:r>
              <a:rPr kumimoji="1" lang="zh-CN" altLang="en-US" sz="2000" dirty="0" smtClean="0"/>
              <a:t>同一个类脑计算机，实现不同</a:t>
            </a:r>
            <a:r>
              <a:rPr kumimoji="1" lang="zh-CN" altLang="en-US" sz="2000" dirty="0"/>
              <a:t>神经网络脑</a:t>
            </a:r>
            <a:r>
              <a:rPr kumimoji="1" lang="zh-CN" altLang="en-US" sz="2000" dirty="0" smtClean="0"/>
              <a:t>结构</a:t>
            </a:r>
            <a:endParaRPr kumimoji="1" lang="en-US" altLang="zh-CN" sz="2000" dirty="0" smtClean="0"/>
          </a:p>
          <a:p>
            <a:pPr lvl="2">
              <a:lnSpc>
                <a:spcPct val="120000"/>
              </a:lnSpc>
            </a:pPr>
            <a:r>
              <a:rPr kumimoji="1" lang="zh-CN" altLang="en-US" sz="1600" dirty="0"/>
              <a:t>根据现实需求以及神经解剖</a:t>
            </a:r>
            <a:r>
              <a:rPr kumimoji="1" lang="zh-CN" altLang="en-US" sz="1600" dirty="0" smtClean="0"/>
              <a:t>基础</a:t>
            </a:r>
            <a:endParaRPr kumimoji="1" lang="en-US" altLang="zh-CN" sz="1600" dirty="0" smtClean="0"/>
          </a:p>
          <a:p>
            <a:pPr lvl="2">
              <a:lnSpc>
                <a:spcPct val="120000"/>
              </a:lnSpc>
            </a:pPr>
            <a:r>
              <a:rPr kumimoji="1" lang="zh-CN" altLang="en-US" sz="1600" dirty="0"/>
              <a:t>表现出不同的能力与</a:t>
            </a:r>
            <a:r>
              <a:rPr kumimoji="1" lang="zh-CN" altLang="en-US" sz="1600" dirty="0" smtClean="0"/>
              <a:t>行为</a:t>
            </a:r>
            <a:r>
              <a:rPr kumimoji="1" lang="zh-CN" altLang="en-US" sz="1600" dirty="0"/>
              <a:t>：</a:t>
            </a:r>
            <a:r>
              <a:rPr kumimoji="1" lang="zh-CN" altLang="en-US" sz="1600" dirty="0" smtClean="0"/>
              <a:t>运动教练、</a:t>
            </a:r>
            <a:r>
              <a:rPr kumimoji="1" lang="zh-CN" altLang="en-US" sz="1600" dirty="0"/>
              <a:t>家庭</a:t>
            </a:r>
            <a:r>
              <a:rPr kumimoji="1" lang="zh-CN" altLang="en-US" sz="1600" dirty="0" smtClean="0"/>
              <a:t>医生，</a:t>
            </a:r>
            <a:r>
              <a:rPr kumimoji="1" lang="mr-IN" altLang="zh-CN" sz="1600" dirty="0" smtClean="0"/>
              <a:t>…</a:t>
            </a:r>
            <a:endParaRPr kumimoji="1" lang="zh-CN" altLang="en-US" sz="2000" dirty="0"/>
          </a:p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kumimoji="1" lang="en-US" altLang="zh-CN" dirty="0" smtClean="0"/>
              <a:t>2025</a:t>
            </a:r>
            <a:r>
              <a:rPr kumimoji="1" lang="zh-CN" altLang="en-US" dirty="0" smtClean="0"/>
              <a:t>：类脑计算机</a:t>
            </a:r>
            <a:endParaRPr kumimoji="1" lang="en-US" altLang="zh-CN" dirty="0" smtClean="0"/>
          </a:p>
          <a:p>
            <a:pPr marL="685800" lvl="2">
              <a:lnSpc>
                <a:spcPct val="120000"/>
              </a:lnSpc>
              <a:spcBef>
                <a:spcPts val="1000"/>
              </a:spcBef>
            </a:pPr>
            <a:r>
              <a:rPr kumimoji="1" lang="zh-CN" altLang="en-US" dirty="0" smtClean="0"/>
              <a:t>小型化、高能效化，真正智能机器人</a:t>
            </a:r>
            <a:r>
              <a:rPr kumimoji="1" lang="zh-CN" altLang="en-US" dirty="0"/>
              <a:t>的</a:t>
            </a:r>
            <a:r>
              <a:rPr kumimoji="1" lang="zh-CN" altLang="en-US" dirty="0" smtClean="0"/>
              <a:t>“大脑”</a:t>
            </a:r>
            <a:endParaRPr kumimoji="1" lang="en-US" altLang="zh-CN" dirty="0" smtClean="0"/>
          </a:p>
          <a:p>
            <a:pPr marL="685800" lvl="2">
              <a:lnSpc>
                <a:spcPct val="120000"/>
              </a:lnSpc>
              <a:spcBef>
                <a:spcPts val="1000"/>
              </a:spcBef>
            </a:pPr>
            <a:r>
              <a:rPr kumimoji="1" lang="zh-CN" altLang="en-US" dirty="0" smtClean="0"/>
              <a:t>可重构为基于不同超感知、决策的“</a:t>
            </a:r>
            <a:r>
              <a:rPr kumimoji="1" lang="zh-CN" altLang="en-US" dirty="0"/>
              <a:t>专科超级脑</a:t>
            </a:r>
            <a:r>
              <a:rPr kumimoji="1" lang="zh-CN" altLang="en-US" dirty="0" smtClean="0"/>
              <a:t>”</a:t>
            </a:r>
            <a:endParaRPr kumimoji="1" lang="en-US" altLang="zh-CN" dirty="0"/>
          </a:p>
          <a:p>
            <a:pPr marL="685800" lvl="2">
              <a:lnSpc>
                <a:spcPct val="120000"/>
              </a:lnSpc>
              <a:spcBef>
                <a:spcPts val="1000"/>
              </a:spcBef>
            </a:pPr>
            <a:r>
              <a:rPr kumimoji="1" lang="zh-CN" altLang="en-US" dirty="0" smtClean="0"/>
              <a:t>提供高效的无线互联能力</a:t>
            </a:r>
            <a:endParaRPr kumimoji="1" lang="en-US" altLang="zh-CN" dirty="0"/>
          </a:p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kumimoji="1" lang="en-US" altLang="zh-CN" dirty="0" smtClean="0"/>
              <a:t>2030</a:t>
            </a:r>
            <a:r>
              <a:rPr kumimoji="1" lang="zh-CN" altLang="en-US" dirty="0" smtClean="0"/>
              <a:t>：超越人脑的超脑系统</a:t>
            </a:r>
            <a:endParaRPr kumimoji="1" lang="en-US" altLang="zh-CN" dirty="0" smtClean="0"/>
          </a:p>
          <a:p>
            <a:pPr marL="685800" lvl="2">
              <a:lnSpc>
                <a:spcPct val="120000"/>
              </a:lnSpc>
              <a:spcBef>
                <a:spcPts val="1000"/>
              </a:spcBef>
            </a:pPr>
            <a:r>
              <a:rPr kumimoji="1" lang="zh-CN" altLang="en-US" dirty="0" smtClean="0"/>
              <a:t>方案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：</a:t>
            </a:r>
            <a:r>
              <a:rPr kumimoji="1" lang="zh-CN" altLang="en-US" dirty="0"/>
              <a:t>基于自主新神经形态器件的超级大脑</a:t>
            </a:r>
            <a:endParaRPr kumimoji="1" lang="en-US" altLang="zh-CN" dirty="0"/>
          </a:p>
          <a:p>
            <a:pPr marL="685800" lvl="2">
              <a:lnSpc>
                <a:spcPct val="120000"/>
              </a:lnSpc>
              <a:spcBef>
                <a:spcPts val="1000"/>
              </a:spcBef>
            </a:pPr>
            <a:r>
              <a:rPr kumimoji="1" lang="zh-CN" altLang="en-US" dirty="0" smtClean="0"/>
              <a:t>方案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：</a:t>
            </a:r>
            <a:r>
              <a:rPr kumimoji="1" lang="zh-CN" altLang="en-US" dirty="0"/>
              <a:t>基于</a:t>
            </a:r>
            <a:r>
              <a:rPr kumimoji="1" lang="en-US" altLang="zh-CN" dirty="0"/>
              <a:t>CMOS</a:t>
            </a:r>
            <a:r>
              <a:rPr kumimoji="1" lang="zh-CN" altLang="en-US" dirty="0" smtClean="0"/>
              <a:t>多类脑芯片无线互联的</a:t>
            </a:r>
            <a:r>
              <a:rPr kumimoji="1" lang="zh-CN" altLang="en-US" dirty="0"/>
              <a:t>群智“云脑”</a:t>
            </a:r>
            <a:endParaRPr kumimoji="1" lang="en-US" altLang="zh-CN" dirty="0"/>
          </a:p>
          <a:p>
            <a:endParaRPr kumimoji="1"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4800004"/>
              </p:ext>
            </p:extLst>
          </p:nvPr>
        </p:nvGraphicFramePr>
        <p:xfrm>
          <a:off x="7776275" y="3559202"/>
          <a:ext cx="4241478" cy="28040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94642"/>
                <a:gridCol w="1446836"/>
              </a:tblGrid>
              <a:tr h="4506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科目</a:t>
                      </a:r>
                      <a:endParaRPr lang="en-US" altLang="zh-CN" sz="18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单元：万元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流片费用</a:t>
                      </a:r>
                      <a:endParaRPr lang="en-US" altLang="zh-CN" sz="18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15000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测试硬件费用</a:t>
                      </a:r>
                      <a:endParaRPr lang="en-US" altLang="zh-CN" sz="18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094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EDA</a:t>
                      </a: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软件费用</a:t>
                      </a:r>
                      <a:endParaRPr lang="en-US" altLang="zh-CN" sz="18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外围电路外包设计费用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4517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封装、测试、制板等费用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4517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总计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20000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095" y="1443545"/>
            <a:ext cx="2083838" cy="172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94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典型示范应用：</a:t>
            </a:r>
            <a:r>
              <a:rPr kumimoji="1" lang="zh-CN" altLang="en-US" dirty="0"/>
              <a:t>私人健康智能</a:t>
            </a:r>
            <a:r>
              <a:rPr kumimoji="1" lang="zh-CN" altLang="en-US" dirty="0" smtClean="0"/>
              <a:t>伴侣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sz="3200" dirty="0"/>
              <a:t>-</a:t>
            </a:r>
            <a:r>
              <a:rPr kumimoji="1" lang="zh-CN" altLang="en-US" sz="3200" dirty="0"/>
              <a:t>让科幻梦想照进现实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38199" y="2143594"/>
            <a:ext cx="4838264" cy="43481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 smtClean="0"/>
              <a:t>类脑计算机典型应用之一</a:t>
            </a:r>
            <a:endParaRPr kumimoji="1" lang="en-US" altLang="zh-CN" sz="2400" dirty="0" smtClean="0"/>
          </a:p>
          <a:p>
            <a:pPr lvl="1">
              <a:lnSpc>
                <a:spcPct val="150000"/>
              </a:lnSpc>
            </a:pPr>
            <a:r>
              <a:rPr kumimoji="1" lang="zh-CN" altLang="en-US" sz="2000" dirty="0" smtClean="0"/>
              <a:t>主动</a:t>
            </a:r>
            <a:r>
              <a:rPr kumimoji="1" lang="zh-CN" altLang="en-US" sz="2000" dirty="0"/>
              <a:t>无接</a:t>
            </a:r>
            <a:r>
              <a:rPr kumimoji="1" lang="zh-CN" altLang="en-US" sz="2000" dirty="0" smtClean="0"/>
              <a:t>触式生理</a:t>
            </a:r>
            <a:r>
              <a:rPr kumimoji="1" lang="zh-CN" altLang="en-US" sz="2000" dirty="0" smtClean="0"/>
              <a:t>体征超感知检测</a:t>
            </a:r>
            <a:endParaRPr kumimoji="1" lang="zh-CN" altLang="en-US" sz="2000" dirty="0" smtClean="0"/>
          </a:p>
          <a:p>
            <a:pPr lvl="1">
              <a:lnSpc>
                <a:spcPct val="150000"/>
              </a:lnSpc>
            </a:pPr>
            <a:r>
              <a:rPr kumimoji="1" lang="zh-CN" altLang="en-US" sz="2000" dirty="0" smtClean="0"/>
              <a:t>生活、饮食、生理数据智能分析</a:t>
            </a:r>
            <a:endParaRPr kumimoji="1" lang="en-US" altLang="zh-CN" sz="2000" dirty="0" smtClean="0"/>
          </a:p>
          <a:p>
            <a:pPr lvl="1">
              <a:lnSpc>
                <a:spcPct val="150000"/>
              </a:lnSpc>
            </a:pPr>
            <a:r>
              <a:rPr kumimoji="1" lang="zh-CN" altLang="en-US" sz="2000" dirty="0" smtClean="0"/>
              <a:t>健康建议及个性化健康计划定制</a:t>
            </a:r>
            <a:endParaRPr kumimoji="1" lang="en-US" altLang="zh-CN" sz="2000" dirty="0" smtClean="0"/>
          </a:p>
          <a:p>
            <a:pPr lvl="1">
              <a:lnSpc>
                <a:spcPct val="150000"/>
              </a:lnSpc>
            </a:pPr>
            <a:r>
              <a:rPr kumimoji="1" lang="zh-CN" altLang="en-US" sz="2000" dirty="0" smtClean="0"/>
              <a:t>遇到未知情况时，根据提示信息自主学习，不断提高决策能力</a:t>
            </a:r>
          </a:p>
          <a:p>
            <a:pPr>
              <a:lnSpc>
                <a:spcPct val="150000"/>
              </a:lnSpc>
            </a:pPr>
            <a:endParaRPr kumimoji="1" lang="en-US" altLang="zh-CN" sz="2400" dirty="0"/>
          </a:p>
        </p:txBody>
      </p:sp>
      <p:pic>
        <p:nvPicPr>
          <p:cNvPr id="6" name="图片 5" descr="u=4179235772,2930592791&amp;fm=23&amp;gp=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798" y="2891159"/>
            <a:ext cx="2719548" cy="218666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4919" y="1845677"/>
            <a:ext cx="2915543" cy="398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4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1109</TotalTime>
  <Words>659</Words>
  <Application>Microsoft Macintosh PowerPoint</Application>
  <PresentationFormat>宽屏</PresentationFormat>
  <Paragraphs>107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DengXian</vt:lpstr>
      <vt:lpstr>DengXian Light</vt:lpstr>
      <vt:lpstr>Mangal</vt:lpstr>
      <vt:lpstr>Wingdings</vt:lpstr>
      <vt:lpstr>宋体</vt:lpstr>
      <vt:lpstr>Arial</vt:lpstr>
      <vt:lpstr>Office 主题</vt:lpstr>
      <vt:lpstr>类脑计算机体系结构研发规划 v0.5</vt:lpstr>
      <vt:lpstr>类脑计算机 - 自主研发、2025争做世界第一</vt:lpstr>
      <vt:lpstr>基于GPU集群的千亿脑神经元模拟</vt:lpstr>
      <vt:lpstr>实时精确类脑仿真系统</vt:lpstr>
      <vt:lpstr>可重构的类脑计算机及超脑系统</vt:lpstr>
      <vt:lpstr>典型示范应用：私人健康智能伴侣 -让科幻梦想照进现实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298</cp:revision>
  <dcterms:created xsi:type="dcterms:W3CDTF">2017-01-11T01:53:09Z</dcterms:created>
  <dcterms:modified xsi:type="dcterms:W3CDTF">2017-01-19T01:55:37Z</dcterms:modified>
</cp:coreProperties>
</file>

<file path=docProps/thumbnail.jpeg>
</file>